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3"/>
  </p:notesMasterIdLst>
  <p:handoutMasterIdLst>
    <p:handoutMasterId r:id="rId14"/>
  </p:handoutMasterIdLst>
  <p:sldIdLst>
    <p:sldId id="534" r:id="rId2"/>
    <p:sldId id="535" r:id="rId3"/>
    <p:sldId id="544" r:id="rId4"/>
    <p:sldId id="547" r:id="rId5"/>
    <p:sldId id="548" r:id="rId6"/>
    <p:sldId id="536" r:id="rId7"/>
    <p:sldId id="545" r:id="rId8"/>
    <p:sldId id="537" r:id="rId9"/>
    <p:sldId id="538" r:id="rId10"/>
    <p:sldId id="539" r:id="rId11"/>
    <p:sldId id="52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0A2D90-979D-4117-97C6-77CE76170767}">
          <p14:sldIdLst/>
        </p14:section>
        <p14:section name="Naslovna" id="{A62A0F4F-B298-43C3-96BC-71949FEDD41A}">
          <p14:sldIdLst>
            <p14:sldId id="534"/>
            <p14:sldId id="535"/>
            <p14:sldId id="544"/>
            <p14:sldId id="547"/>
            <p14:sldId id="548"/>
            <p14:sldId id="536"/>
            <p14:sldId id="545"/>
            <p14:sldId id="537"/>
            <p14:sldId id="538"/>
            <p14:sldId id="539"/>
          </p14:sldIdLst>
        </p14:section>
        <p14:section name="Untitled Section" id="{63F2D99D-073B-41B1-B3A4-489BC83790AB}">
          <p14:sldIdLst>
            <p14:sldId id="5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ad Mesic" initials="FM" lastIdx="1" clrIdx="0">
    <p:extLst>
      <p:ext uri="{19B8F6BF-5375-455C-9EA6-DF929625EA0E}">
        <p15:presenceInfo xmlns:p15="http://schemas.microsoft.com/office/powerpoint/2012/main" userId="S-1-5-21-753134713-2428900877-1130636266-2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4648"/>
  </p:normalViewPr>
  <p:slideViewPr>
    <p:cSldViewPr snapToGrid="0">
      <p:cViewPr varScale="1">
        <p:scale>
          <a:sx n="77" d="100"/>
          <a:sy n="77" d="100"/>
        </p:scale>
        <p:origin x="17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C71EF4-1071-966F-92EC-BB22C3E14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D1519C-E2EB-12EA-1D88-B2528D113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2B8FA-6664-4A52-A3FC-FCD92D023C39}" type="datetimeFigureOut">
              <a:rPr lang="hr-HR" smtClean="0"/>
              <a:t>11.12.2024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777FC-CBC5-C55A-48C1-367AFA68F9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E32E3-838D-3DC9-26EE-C084B5DC01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68239-3491-455D-8534-5C4B10B3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717907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52533-6199-49C1-BEA2-CD90291651E4}" type="datetimeFigureOut">
              <a:rPr lang="hr-HR" smtClean="0"/>
              <a:t>11.12.2024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F79E4-6F11-471A-86BD-5150DE27B73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393741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6621-ED46-4A61-B4AD-0B6FD4EF2920}" type="datetime1">
              <a:rPr lang="hr-HR" smtClean="0"/>
              <a:t>11.12.2024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531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059D-A54A-45E3-BB06-4C1CEA39C07B}" type="datetime1">
              <a:rPr lang="hr-HR" smtClean="0"/>
              <a:t>11.12.2024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896750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059D-A54A-45E3-BB06-4C1CEA39C07B}" type="datetime1">
              <a:rPr lang="hr-HR" smtClean="0"/>
              <a:t>11.12.2024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042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059D-A54A-45E3-BB06-4C1CEA39C07B}" type="datetime1">
              <a:rPr lang="hr-HR" smtClean="0"/>
              <a:t>11.12.2024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8322304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059D-A54A-45E3-BB06-4C1CEA39C07B}" type="datetime1">
              <a:rPr lang="hr-HR" smtClean="0"/>
              <a:t>11.12.2024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135543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059D-A54A-45E3-BB06-4C1CEA39C07B}" type="datetime1">
              <a:rPr lang="hr-HR" smtClean="0"/>
              <a:t>11.12.2024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126882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59397-72CC-49D3-A5DA-27F070335108}" type="datetime1">
              <a:rPr lang="hr-HR" smtClean="0"/>
              <a:t>11.12.2024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850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B39-8125-4955-8065-A2F723FA8481}" type="datetime1">
              <a:rPr lang="hr-HR" smtClean="0"/>
              <a:t>11.12.2024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81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372A0-25B0-4867-9D07-26024B72566C}" type="datetime1">
              <a:rPr lang="hr-HR" smtClean="0"/>
              <a:t>11.12.2024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AC904-83B7-ED20-4254-E00AC163DF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04180"/>
            <a:ext cx="9144000" cy="9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7251F-8FEB-4C1B-B0FB-23AC4DFB2E2F}" type="datetime1">
              <a:rPr lang="hr-HR" smtClean="0"/>
              <a:t>11.12.2024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err="1"/>
              <a:t>Realizacija</a:t>
            </a:r>
            <a:r>
              <a:rPr lang="en-CA" dirty="0"/>
              <a:t> </a:t>
            </a:r>
            <a:r>
              <a:rPr lang="en-CA" dirty="0" err="1"/>
              <a:t>programa</a:t>
            </a:r>
            <a:r>
              <a:rPr lang="en-CA" dirty="0"/>
              <a:t> za </a:t>
            </a:r>
            <a:r>
              <a:rPr lang="en-CA" dirty="0" err="1"/>
              <a:t>unapređenje</a:t>
            </a:r>
            <a:r>
              <a:rPr lang="en-CA" dirty="0"/>
              <a:t> </a:t>
            </a:r>
            <a:r>
              <a:rPr lang="en-CA" dirty="0" err="1"/>
              <a:t>vodnih</a:t>
            </a:r>
            <a:r>
              <a:rPr lang="en-CA" dirty="0"/>
              <a:t> </a:t>
            </a:r>
            <a:r>
              <a:rPr lang="en-CA" dirty="0" err="1"/>
              <a:t>usluga</a:t>
            </a:r>
            <a:r>
              <a:rPr lang="en-CA" dirty="0"/>
              <a:t> u FBiH u 2023. </a:t>
            </a:r>
            <a:r>
              <a:rPr lang="en-CA" dirty="0" err="1"/>
              <a:t>godini</a:t>
            </a:r>
            <a:r>
              <a:rPr lang="en-CA" dirty="0"/>
              <a:t> i </a:t>
            </a:r>
            <a:r>
              <a:rPr lang="en-CA" dirty="0" err="1"/>
              <a:t>planirane</a:t>
            </a:r>
            <a:r>
              <a:rPr lang="en-CA" dirty="0"/>
              <a:t> </a:t>
            </a:r>
            <a:r>
              <a:rPr lang="en-CA" dirty="0" err="1"/>
              <a:t>aktivnosti</a:t>
            </a:r>
            <a:r>
              <a:rPr lang="en-CA" dirty="0"/>
              <a:t> za 2024. </a:t>
            </a:r>
            <a:r>
              <a:rPr lang="en-CA" dirty="0" err="1"/>
              <a:t>godinu</a:t>
            </a:r>
            <a:endParaRPr lang="en-C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98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7DEE-59ED-470A-9736-8E69A435174A}" type="datetime1">
              <a:rPr lang="hr-HR" smtClean="0"/>
              <a:t>11.12.2024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86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D6A4-5456-4C12-8CF7-11DAEFCAB9CC}" type="datetime1">
              <a:rPr lang="hr-HR" smtClean="0"/>
              <a:t>11.12.2024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35C06-3762-49D0-9273-2B7583C16F76}" type="datetime1">
              <a:rPr lang="hr-HR" smtClean="0"/>
              <a:t>11.12.2024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27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C0C-EBDC-4193-96FD-530A571FAD1C}" type="datetime1">
              <a:rPr lang="hr-HR" smtClean="0"/>
              <a:t>11.12.2024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312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2ABC-AE0C-4645-831B-619BC785CF64}" type="datetime1">
              <a:rPr lang="hr-HR" smtClean="0"/>
              <a:t>11.12.2024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41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15C-6A11-4A02-B73B-401E09C85858}" type="datetime1">
              <a:rPr lang="hr-HR" smtClean="0"/>
              <a:t>11.12.2024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Realizacija programa za unapređenje vodnih usluga u FBiH u 2023. godini i planirane aktivnosti za 2024. godinu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F63DBA1-709A-4066-BEEF-B899BC39853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059D-A54A-45E3-BB06-4C1CEA39C07B}" type="datetime1">
              <a:rPr lang="hr-HR" smtClean="0"/>
              <a:t>11.12.2024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Realizacija programa za unapređenje vodnih usluga u FBiH u 2023. godini i planirane aktivnosti za 2024. godinu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2DE1A5-A7F7-41C4-A7C2-600151B61D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55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934564-36F4-149E-0FAE-9A0364777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253135"/>
            <a:ext cx="9144000" cy="1604866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b="1" i="1" dirty="0">
                <a:latin typeface="Myriad Pro"/>
                <a:ea typeface="Myriad Pro"/>
                <a:cs typeface="Myriad Pro"/>
              </a:rPr>
              <a:t>Prezentacija dosadašnjeg rada Stručnog tima za uknjižbu komunalne infrastrukture i planirane aktivnosti za 2025. godinu                       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b="1" i="1" dirty="0">
                <a:latin typeface="Myriad Pro"/>
                <a:ea typeface="Myriad Pro"/>
                <a:cs typeface="Myriad Pro"/>
              </a:rPr>
              <a:t>   </a:t>
            </a:r>
            <a:r>
              <a:rPr lang="bs-Latn-BA" sz="1600" b="1" i="1" dirty="0">
                <a:latin typeface="Myriad Pro"/>
                <a:ea typeface="Myriad Pro"/>
                <a:cs typeface="Myriad Pro"/>
              </a:rPr>
              <a:t>Fuad Mešić, dipl.oec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400" b="1" i="1" dirty="0">
                <a:latin typeface="Myriad Pro"/>
                <a:ea typeface="Myriad Pro"/>
                <a:cs typeface="Myriad Pro"/>
              </a:rPr>
              <a:t>XXIII Skupština UPKP u FBIH 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400" b="1" i="1" dirty="0">
                <a:latin typeface="Myriad Pro"/>
                <a:ea typeface="Myriad Pro"/>
                <a:cs typeface="Myriad Pro"/>
              </a:rPr>
              <a:t>12.12.2024. godine, hotel „Austria &amp; Bosna“ Ilidža - Sarajevo</a:t>
            </a:r>
            <a:endParaRPr lang="bs-Latn-BA" sz="1400" i="1" dirty="0">
              <a:latin typeface="Myriad Pro"/>
              <a:ea typeface="Myriad Pro"/>
              <a:cs typeface="Myriad Pro"/>
            </a:endParaRPr>
          </a:p>
          <a:p>
            <a:pPr marL="257175" indent="-257175" algn="just">
              <a:spcBef>
                <a:spcPts val="450"/>
              </a:spcBef>
              <a:spcAft>
                <a:spcPts val="450"/>
              </a:spcAft>
              <a:buFont typeface="Symbol" panose="05050102010706020507" pitchFamily="18" charset="2"/>
              <a:buChar char=""/>
              <a:tabLst>
                <a:tab pos="142399" algn="l"/>
              </a:tabLst>
            </a:pPr>
            <a:endParaRPr lang="bs-Latn-BA" sz="825" i="1" dirty="0">
              <a:latin typeface="Myriad Pro"/>
              <a:ea typeface="Myriad Pro"/>
              <a:cs typeface="Myriad Pro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2111E-BFE5-461D-AC41-453FBD4CD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09" y="6102240"/>
            <a:ext cx="924230" cy="434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F996AA-C997-5E7F-CA3D-5DC403B4C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11" y="88896"/>
            <a:ext cx="8556170" cy="52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EED9B-0E51-A76B-2D24-A22948635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52A12-7FB6-A9E5-C185-32C00F04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600" b="1" i="1" dirty="0">
                <a:latin typeface="Myriad Pro"/>
                <a:ea typeface="Myriad Pro"/>
                <a:cs typeface="Myriad Pro"/>
              </a:rPr>
              <a:t>Prezentacija dosadašnjeg rada Stručnog tima za uknjižbu</a:t>
            </a:r>
            <a:br>
              <a:rPr lang="bs-Latn-BA" sz="1600" b="1" i="1" dirty="0">
                <a:latin typeface="Myriad Pro"/>
                <a:ea typeface="Myriad Pro"/>
                <a:cs typeface="Myriad Pro"/>
              </a:rPr>
            </a:br>
            <a:r>
              <a:rPr lang="bs-Latn-BA" sz="1600" b="1" i="1" dirty="0">
                <a:latin typeface="Myriad Pro"/>
                <a:ea typeface="Myriad Pro"/>
                <a:cs typeface="Myriad Pro"/>
              </a:rPr>
              <a:t>komunalne infrastrukture i planirane aktivnosti za 2025. godinu</a:t>
            </a:r>
            <a:endParaRPr lang="hr-HR" sz="16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8A830FD2-9D56-BAE7-5CA4-2793E8A6E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92" y="911547"/>
            <a:ext cx="7886700" cy="5000880"/>
          </a:xfrm>
        </p:spPr>
        <p:txBody>
          <a:bodyPr/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lvl="0" indent="0" algn="just">
              <a:lnSpc>
                <a:spcPct val="107000"/>
              </a:lnSpc>
              <a:buNone/>
            </a:pP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Prezentacija finalnog dokumenta:</a:t>
            </a:r>
          </a:p>
          <a:p>
            <a:pPr marL="4572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 prilikom prezentacije finalnog dokumenta: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Organizacija jednodnevnog sastanka Udruženja preduzeća komunalne privrede u Federaciji Bosne i Hercegovine na kojem će tema biti sami dokument.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Prezentacija dokumenta na radionicama Projekta MEG u sva tri LOT-a.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Prezentacija dokumenta na Konferenciji Projekta MEG.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BE197-7DE6-DBC0-A6BA-7378DB80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499412"/>
            <a:ext cx="7206809" cy="26894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142399" algn="l"/>
              </a:tabLst>
              <a:defRPr/>
            </a:pPr>
            <a:r>
              <a:rPr kumimoji="0" lang="bs-Latn-B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/>
                <a:ea typeface="Myriad Pro"/>
                <a:cs typeface="Myriad Pro"/>
              </a:rPr>
              <a:t>XXIII Skupština UPKP u FBIH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4A1AA-9011-5DF1-1239-3C00AB528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1" y="6330840"/>
            <a:ext cx="924230" cy="4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13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BA9C-37EA-38E7-5F64-5F23EB31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21" y="71718"/>
            <a:ext cx="7886700" cy="693392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b="1" spc="-50" dirty="0"/>
              <a:t>Hvala na pažnji!</a:t>
            </a:r>
            <a:br>
              <a:rPr lang="bs-Latn-BA" b="1" spc="-50" dirty="0"/>
            </a:br>
            <a:br>
              <a:rPr lang="bs-Latn-BA" b="1" spc="-50" dirty="0"/>
            </a:b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8374F-E4F9-D0E2-8F5C-B3DEFEFD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375" y="6135809"/>
            <a:ext cx="8408895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142399" algn="l"/>
              </a:tabLst>
              <a:defRPr/>
            </a:pPr>
            <a:r>
              <a:rPr kumimoji="0" lang="bs-Latn-BA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/>
                <a:ea typeface="Myriad Pro"/>
                <a:cs typeface="Myriad Pro"/>
              </a:rPr>
              <a:t>XXIII Skupština UPKP u FBIH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365D28-98A2-AE13-6332-A7715E02B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804" y="886408"/>
            <a:ext cx="7862596" cy="49946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4AABF5-0790-403B-1724-56F8A296D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85" y="6011757"/>
            <a:ext cx="92667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5E85-6288-0CD3-BCAB-95B94742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600" b="1" i="1" dirty="0">
                <a:latin typeface="Myriad Pro"/>
                <a:ea typeface="Myriad Pro"/>
                <a:cs typeface="Myriad Pro"/>
              </a:rPr>
              <a:t>Prezentacija dosadašnjeg rada Stručnog tima za uknjižbu</a:t>
            </a:r>
            <a:br>
              <a:rPr lang="bs-Latn-BA" sz="1600" b="1" i="1" dirty="0">
                <a:latin typeface="Myriad Pro"/>
                <a:ea typeface="Myriad Pro"/>
                <a:cs typeface="Myriad Pro"/>
              </a:rPr>
            </a:br>
            <a:r>
              <a:rPr lang="bs-Latn-BA" sz="1600" b="1" i="1" dirty="0">
                <a:latin typeface="Myriad Pro"/>
                <a:ea typeface="Myriad Pro"/>
                <a:cs typeface="Myriad Pro"/>
              </a:rPr>
              <a:t>komunalne infrastrukture i planirane aktivnosti za 2025. godinu</a:t>
            </a:r>
            <a:endParaRPr lang="hr-HR" sz="16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E6CEB00-0D78-8946-6765-CDB2EB773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76" y="892885"/>
            <a:ext cx="7886700" cy="5000880"/>
          </a:xfrm>
        </p:spPr>
        <p:txBody>
          <a:bodyPr/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algn="just">
              <a:buFontTx/>
              <a:buChar char="-"/>
            </a:pPr>
            <a:r>
              <a:rPr lang="bs-Latn-BA" b="1" dirty="0"/>
              <a:t>Dana 31.07.2023. godine od strane UO UPKP u FBiH imenovan je Stručni tim za izradu prijedloga zakonskog rješenja uknjižbe objekata komunalne infrastrukture u poslovne knjige preduzeća u sljedećem sastavu:</a:t>
            </a:r>
          </a:p>
          <a:p>
            <a:pPr marL="0" indent="0">
              <a:buNone/>
            </a:pPr>
            <a:r>
              <a:rPr lang="bs-Latn-BA" sz="1600" b="1" dirty="0"/>
              <a:t>         1.       Fuad Mešić ( JP „Rad“ Tešanj ) - koordinator</a:t>
            </a:r>
          </a:p>
          <a:p>
            <a:pPr marL="0" indent="0">
              <a:buNone/>
            </a:pPr>
            <a:r>
              <a:rPr lang="bs-Latn-BA" sz="1600" b="1" dirty="0"/>
              <a:t>         2.       Božana Bilandžija ( JKP „Vodovod i kanalizacija“ Jajce ) - član</a:t>
            </a:r>
          </a:p>
          <a:p>
            <a:pPr marL="0" indent="0">
              <a:buNone/>
            </a:pPr>
            <a:r>
              <a:rPr lang="bs-Latn-BA" sz="1600" b="1" dirty="0"/>
              <a:t>         3.       Belma Zukić ( JKP „Vodostan“ Ilijaš ) - član</a:t>
            </a:r>
          </a:p>
          <a:p>
            <a:pPr marL="0" indent="0">
              <a:buNone/>
            </a:pPr>
            <a:r>
              <a:rPr lang="bs-Latn-BA" sz="1600" b="1" dirty="0"/>
              <a:t>         4.       Nerminka Hodžić ( JP „Vodovod“ Gračanica ) - član</a:t>
            </a:r>
          </a:p>
          <a:p>
            <a:pPr marL="0" indent="0">
              <a:buNone/>
            </a:pPr>
            <a:r>
              <a:rPr lang="bs-Latn-BA" sz="1600" b="1" dirty="0"/>
              <a:t>         5.       Azra Dinar ( KJKP „Vodovod i kanalizacija“ Sarajevo ) – član</a:t>
            </a:r>
          </a:p>
          <a:p>
            <a:pPr marL="0" indent="0">
              <a:buNone/>
            </a:pPr>
            <a:r>
              <a:rPr lang="bs-Latn-BA" sz="1600" b="1" dirty="0"/>
              <a:t>         6.	   Anton Vidačak ( JP „Vodovod“ Mostar ) – član.</a:t>
            </a:r>
          </a:p>
          <a:p>
            <a:pPr marL="0" indent="0">
              <a:buNone/>
            </a:pPr>
            <a:r>
              <a:rPr lang="bs-Latn-BA" sz="1600" b="1" dirty="0"/>
              <a:t>- Logistička i stručna pomoć pružena od strane MEG tima UNDP-a BiH.</a:t>
            </a:r>
          </a:p>
          <a:p>
            <a:pPr marL="0" indent="0">
              <a:buNone/>
            </a:pPr>
            <a:endParaRPr lang="bs-Latn-BA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F435-6466-1EF6-21CC-47EDD51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499412"/>
            <a:ext cx="7206809" cy="268941"/>
          </a:xfrm>
        </p:spPr>
        <p:txBody>
          <a:bodyPr/>
          <a:lstStyle/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400" b="1" i="1" dirty="0">
                <a:latin typeface="Myriad Pro"/>
                <a:ea typeface="Myriad Pro"/>
                <a:cs typeface="Myriad Pro"/>
              </a:rPr>
              <a:t>XXIII Skupština UPKP u FBIH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DE519-00B6-14E2-FAE1-04FC87AF3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1" y="6330840"/>
            <a:ext cx="924230" cy="4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4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3A283-AF9C-B40E-9B25-40E6ED011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EB1E-B716-0F6A-3FAE-2090978D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600" b="1" i="1" dirty="0">
                <a:latin typeface="Myriad Pro"/>
                <a:ea typeface="Myriad Pro"/>
                <a:cs typeface="Myriad Pro"/>
              </a:rPr>
              <a:t>Prezentacija dosadašnjeg rada Stručnog tima za uknjižbu</a:t>
            </a:r>
            <a:br>
              <a:rPr lang="bs-Latn-BA" sz="1600" b="1" i="1" dirty="0">
                <a:latin typeface="Myriad Pro"/>
                <a:ea typeface="Myriad Pro"/>
                <a:cs typeface="Myriad Pro"/>
              </a:rPr>
            </a:br>
            <a:r>
              <a:rPr lang="bs-Latn-BA" sz="1600" b="1" i="1" dirty="0">
                <a:latin typeface="Myriad Pro"/>
                <a:ea typeface="Myriad Pro"/>
                <a:cs typeface="Myriad Pro"/>
              </a:rPr>
              <a:t>komunalne infrastrukture i planirane aktivnosti za 2025. godinu</a:t>
            </a:r>
            <a:endParaRPr lang="hr-HR" sz="16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4F92C400-3411-7CA2-BDEC-62693AF33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92" y="911547"/>
            <a:ext cx="7886700" cy="5000880"/>
          </a:xfrm>
        </p:spPr>
        <p:txBody>
          <a:bodyPr/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s-Latn-B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STRATEŠKI CILJ: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s-Latn-BA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Uknjižba komunalne infrastrukture u poslovne knjige JKP ili JLS, obračun i uključivanje amortizacije na cjelokupnu komunalnu infrastrukturu u cijenu komunalnih usluga što bi u konačnici obezbjedilo njeno redovno zanavljanje i održavanje, razvoj, efikasno korištenje prirodnih resursa, energetsku učinkovitost i povećalo odgovornost JLS i JKP prema oklišu. </a:t>
            </a:r>
            <a:endParaRPr lang="hr-H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E6637-353D-1BFA-4DE2-842F335C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499412"/>
            <a:ext cx="7206809" cy="26894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142399" algn="l"/>
              </a:tabLst>
              <a:defRPr/>
            </a:pPr>
            <a:r>
              <a:rPr kumimoji="0" lang="bs-Latn-B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/>
                <a:ea typeface="Myriad Pro"/>
                <a:cs typeface="Myriad Pro"/>
              </a:rPr>
              <a:t>XXIII Skupština UPKP u FBIH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917CC9-A18A-7D2C-0AF8-0D2EC0C1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1" y="6330840"/>
            <a:ext cx="924230" cy="4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7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558FA-BA8A-F725-A571-1A0EA36CB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7EEF-0ED5-E595-72CC-C069D4A7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600" b="1" i="1" dirty="0">
                <a:latin typeface="Myriad Pro"/>
                <a:ea typeface="Myriad Pro"/>
                <a:cs typeface="Myriad Pro"/>
              </a:rPr>
              <a:t>Prezentacija dosadašnjeg rada Stručnog tima za uknjižbu</a:t>
            </a:r>
            <a:br>
              <a:rPr lang="bs-Latn-BA" sz="1600" b="1" i="1" dirty="0">
                <a:latin typeface="Myriad Pro"/>
                <a:ea typeface="Myriad Pro"/>
                <a:cs typeface="Myriad Pro"/>
              </a:rPr>
            </a:br>
            <a:r>
              <a:rPr lang="bs-Latn-BA" sz="1600" b="1" i="1" dirty="0">
                <a:latin typeface="Myriad Pro"/>
                <a:ea typeface="Myriad Pro"/>
                <a:cs typeface="Myriad Pro"/>
              </a:rPr>
              <a:t>komunalne infrastrukture i planirane aktivnosti za 2025. godinu</a:t>
            </a:r>
            <a:endParaRPr lang="hr-HR" sz="16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613F2B2C-9B3D-789D-E4A3-F67EA1B6F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92" y="911547"/>
            <a:ext cx="7886700" cy="50008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bs-Latn-BA" dirty="0"/>
          </a:p>
          <a:p>
            <a:pPr>
              <a:buFontTx/>
              <a:buChar char="-"/>
            </a:pPr>
            <a:r>
              <a:rPr lang="bs-Latn-BA" b="1" dirty="0"/>
              <a:t>Ovaj strteški cilj je u skladu sa  Programa za unapređenje vodnih usluga u FBiH i korištenje najavljene finansijske i tehničke podrške,</a:t>
            </a:r>
          </a:p>
          <a:p>
            <a:pPr>
              <a:buFontTx/>
              <a:buChar char="-"/>
            </a:pPr>
            <a:r>
              <a:rPr lang="bs-Latn-BA" b="1" dirty="0"/>
              <a:t>Aktivnosti A4 – „Pokrenuti aktivnosti za izmjenu Zakona o javnim preduzećima i/ili Zakona o privrednim društvima u FBiH,</a:t>
            </a:r>
          </a:p>
          <a:p>
            <a:pPr marL="0" indent="0">
              <a:buNone/>
            </a:pPr>
            <a:r>
              <a:rPr lang="bs-Latn-BA" b="1" dirty="0"/>
              <a:t>   Obrazloženje:</a:t>
            </a:r>
          </a:p>
          <a:p>
            <a:pPr marL="0" indent="0">
              <a:buNone/>
            </a:pPr>
            <a:r>
              <a:rPr lang="bs-Latn-BA" b="1" dirty="0"/>
              <a:t>Izmjene ovih zakona su potrebne da se olakša i preciznije uredi knjiženje stalnih sredstava koja se koriste za pružanje vodnih usluga, kao i preciznije uredi dokapitalizacija vodovodnih preduzeća. Postojeće stanje je činjenica da se značajan dio komunalne infrastrukture koja je u funkciji pružanja vodnih usluga sada ne vodi u knjigama stalnih sredstava, čime je izbjegnut zakonom propisan obračun amortizacije. Posljedica je nepostojanje dovoljnih finansijskih sredstava, koja se zapravo prikupljaju po osnovu obračunate amortizacije, za redovnu sanaciju i zamjenu infrastrukture, koja stoga vremenom propada i uzrokuje visoke postotke neprihodovane vode i stoga i neopravdane visoke troškove crpljenja i distribucije vode, prekide u opskrbi vodom, kao i umanjenje kvaliteta vode (potencijalni rizik po javno zdravlje). Zato je veoma važno jasno prepoznati problem cjelovitog evidentiranja stalnih sredstava koja se koriste za pružanje vodnih usluga i zakonski riješiti i propisati obvazujuće postupke.</a:t>
            </a:r>
          </a:p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endParaRPr lang="bs-Latn-BA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0B834-C639-0D82-091E-F1211A16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499412"/>
            <a:ext cx="7206809" cy="26894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142399" algn="l"/>
              </a:tabLst>
              <a:defRPr/>
            </a:pPr>
            <a:r>
              <a:rPr kumimoji="0" lang="bs-Latn-B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/>
                <a:ea typeface="Myriad Pro"/>
                <a:cs typeface="Myriad Pro"/>
              </a:rPr>
              <a:t>XXIII Skupština UPKP u FBIH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26FEE-BEA4-3758-C9BC-17473CC0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1" y="6330840"/>
            <a:ext cx="924230" cy="4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86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55E38-AE2F-4E11-7337-5654D0171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0F54-03FA-A973-7900-73393E79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600" b="1" i="1" dirty="0">
                <a:latin typeface="Myriad Pro"/>
                <a:ea typeface="Myriad Pro"/>
                <a:cs typeface="Myriad Pro"/>
              </a:rPr>
              <a:t>Prezentacija dosadašnjeg rada Stručnog tima za uknjižbu</a:t>
            </a:r>
            <a:br>
              <a:rPr lang="bs-Latn-BA" sz="1600" b="1" i="1" dirty="0">
                <a:latin typeface="Myriad Pro"/>
                <a:ea typeface="Myriad Pro"/>
                <a:cs typeface="Myriad Pro"/>
              </a:rPr>
            </a:br>
            <a:r>
              <a:rPr lang="bs-Latn-BA" sz="1600" b="1" i="1" dirty="0">
                <a:latin typeface="Myriad Pro"/>
                <a:ea typeface="Myriad Pro"/>
                <a:cs typeface="Myriad Pro"/>
              </a:rPr>
              <a:t>komunalne infrastrukture i planirane aktivnosti za 2025. godinu</a:t>
            </a:r>
            <a:endParaRPr lang="hr-HR" sz="16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FF425EC2-3FB7-DB7C-9E94-0EDC39760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92" y="911547"/>
            <a:ext cx="7886700" cy="5000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>
              <a:buFontTx/>
              <a:buChar char="-"/>
            </a:pPr>
            <a:endParaRPr lang="bs-Latn-BA" b="1" dirty="0"/>
          </a:p>
          <a:p>
            <a:pPr>
              <a:buFontTx/>
              <a:buChar char="-"/>
            </a:pPr>
            <a:endParaRPr lang="bs-Latn-BA" b="1" dirty="0"/>
          </a:p>
          <a:p>
            <a:pPr>
              <a:buFontTx/>
              <a:buChar char="-"/>
            </a:pPr>
            <a:r>
              <a:rPr lang="bs-Latn-BA" b="1" dirty="0"/>
              <a:t>Realzacija ove programske aktivnosti podržana od strane RCDN+ projekta,</a:t>
            </a:r>
          </a:p>
          <a:p>
            <a:pPr>
              <a:buFontTx/>
              <a:buChar char="-"/>
            </a:pPr>
            <a:r>
              <a:rPr kumimoji="0" lang="bs-Latn-B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 okviru RCDN+ projekta ovo je jedna od dvije  odabrane tema iz Programa za unapređenje vodnih usluga u FBiH i korištenje najavljene finansijske i tehničke podrške, za aktivnosti zagovaranja,</a:t>
            </a:r>
          </a:p>
          <a:p>
            <a:pPr>
              <a:buFontTx/>
              <a:buChar char="-"/>
            </a:pPr>
            <a:r>
              <a:rPr kumimoji="0" lang="bs-Latn-BA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Podrška od strane MEG projekta UNDP-a BiH na realizaciji ovog strateškog cilja,</a:t>
            </a:r>
          </a:p>
          <a:p>
            <a:pPr>
              <a:buFontTx/>
              <a:buChar char="-"/>
            </a:pPr>
            <a:endParaRPr lang="bs-Latn-BA" b="1" dirty="0"/>
          </a:p>
          <a:p>
            <a:pPr>
              <a:buFontTx/>
              <a:buChar char="-"/>
            </a:pPr>
            <a:endParaRPr lang="bs-Latn-BA" b="1" dirty="0"/>
          </a:p>
          <a:p>
            <a:pPr marL="0" indent="0">
              <a:buNone/>
            </a:pPr>
            <a:endParaRPr lang="bs-Latn-BA" b="1" dirty="0"/>
          </a:p>
          <a:p>
            <a:pPr marL="0" indent="0">
              <a:buNone/>
            </a:pPr>
            <a:endParaRPr lang="bs-Latn-BA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3112-2CC2-2A90-FC58-805B5865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499412"/>
            <a:ext cx="7206809" cy="26894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142399" algn="l"/>
              </a:tabLst>
              <a:defRPr/>
            </a:pPr>
            <a:r>
              <a:rPr kumimoji="0" lang="bs-Latn-B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/>
                <a:ea typeface="Myriad Pro"/>
                <a:cs typeface="Myriad Pro"/>
              </a:rPr>
              <a:t>XXIII Skupština UPKP u FBIH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CD0C7-5A87-1D4F-3EF0-CEF3F44A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1" y="6330840"/>
            <a:ext cx="924230" cy="4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02F02-A0F5-87C3-BCBB-EC7CE9696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9B11-04D6-4F9A-1124-D05AF474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600" b="1" i="1" dirty="0">
                <a:latin typeface="Myriad Pro"/>
                <a:ea typeface="Myriad Pro"/>
                <a:cs typeface="Myriad Pro"/>
              </a:rPr>
              <a:t>Prezentacija dosadašnjeg rada Stručnog tima za uknjižbu</a:t>
            </a:r>
            <a:br>
              <a:rPr lang="bs-Latn-BA" sz="1600" b="1" i="1" dirty="0">
                <a:latin typeface="Myriad Pro"/>
                <a:ea typeface="Myriad Pro"/>
                <a:cs typeface="Myriad Pro"/>
              </a:rPr>
            </a:br>
            <a:r>
              <a:rPr lang="bs-Latn-BA" sz="1600" b="1" i="1" dirty="0">
                <a:latin typeface="Myriad Pro"/>
                <a:ea typeface="Myriad Pro"/>
                <a:cs typeface="Myriad Pro"/>
              </a:rPr>
              <a:t>komunalne infrastrukture i planirane aktivnosti za 2025. godinu</a:t>
            </a:r>
            <a:endParaRPr lang="hr-HR" sz="16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60701744-8C00-6369-2514-09F9F0C0A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92" y="911547"/>
            <a:ext cx="7886700" cy="5000880"/>
          </a:xfrm>
        </p:spPr>
        <p:txBody>
          <a:bodyPr/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s-Latn-B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IZAZOVI:</a:t>
            </a:r>
          </a:p>
          <a:p>
            <a:pPr marL="4000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bs-Latn-BA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Vrlo kompleksna zakonska regulativa,</a:t>
            </a:r>
          </a:p>
          <a:p>
            <a:pPr marL="4000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bs-Latn-BA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Zakonska ograničenja,</a:t>
            </a:r>
          </a:p>
          <a:p>
            <a:pPr marL="4000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bs-Latn-B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Nepostojanje sistemskih rješenja,</a:t>
            </a:r>
          </a:p>
          <a:p>
            <a:pPr marL="4000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bs-Latn-BA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Raznolika praksa u JKP i JLS,</a:t>
            </a:r>
          </a:p>
          <a:p>
            <a:pPr marL="4000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bs-Latn-BA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Nerješeni imovinsko – pravni odnosi ( uknjižbe u katastru i gruntovnici ),</a:t>
            </a:r>
          </a:p>
          <a:p>
            <a:pPr marL="4000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bs-Latn-BA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Neuknjižena imovina u poislovnim knjigama JLS i JKP,</a:t>
            </a:r>
            <a:endParaRPr lang="hr-H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24828-BDD7-0E43-B872-2C162A04B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499412"/>
            <a:ext cx="7206809" cy="26894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142399" algn="l"/>
              </a:tabLst>
              <a:defRPr/>
            </a:pPr>
            <a:r>
              <a:rPr kumimoji="0" lang="bs-Latn-B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/>
                <a:ea typeface="Myriad Pro"/>
                <a:cs typeface="Myriad Pro"/>
              </a:rPr>
              <a:t>XXIII Skupština UPKP u FBIH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B22670-1C00-82AD-D938-DF67DFDFA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1" y="6330840"/>
            <a:ext cx="924230" cy="4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08187D-A311-817E-CE5D-8454C9034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5E87-CBAB-74F9-79A3-0DBADFB7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600" b="1" i="1" dirty="0">
                <a:latin typeface="Myriad Pro"/>
                <a:ea typeface="Myriad Pro"/>
                <a:cs typeface="Myriad Pro"/>
              </a:rPr>
              <a:t>Prezentacija dosadašnjeg rada Stručnog tima za uknjižbu</a:t>
            </a:r>
            <a:br>
              <a:rPr lang="bs-Latn-BA" sz="1600" b="1" i="1" dirty="0">
                <a:latin typeface="Myriad Pro"/>
                <a:ea typeface="Myriad Pro"/>
                <a:cs typeface="Myriad Pro"/>
              </a:rPr>
            </a:br>
            <a:r>
              <a:rPr lang="bs-Latn-BA" sz="1600" b="1" i="1" dirty="0">
                <a:latin typeface="Myriad Pro"/>
                <a:ea typeface="Myriad Pro"/>
                <a:cs typeface="Myriad Pro"/>
              </a:rPr>
              <a:t>komunalne infrastrukture i planirane aktivnosti za 2025. godinu</a:t>
            </a:r>
            <a:endParaRPr lang="hr-HR" sz="16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A3A0ACC5-C45A-15C5-E3B0-74F84748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92" y="911547"/>
            <a:ext cx="7886700" cy="5000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 algn="just">
              <a:buNone/>
            </a:pPr>
            <a:r>
              <a:rPr lang="bs-Latn-BA" b="1" dirty="0"/>
              <a:t>- Stručni tim održao 13. sastanaka, ot toga </a:t>
            </a:r>
          </a:p>
          <a:p>
            <a:pPr marL="0" indent="0" algn="just">
              <a:buNone/>
            </a:pPr>
            <a:r>
              <a:rPr lang="bs-Latn-BA" b="1" dirty="0"/>
              <a:t>                    6 online sastanka</a:t>
            </a:r>
          </a:p>
          <a:p>
            <a:pPr marL="0" indent="0" algn="just">
              <a:buNone/>
            </a:pPr>
            <a:r>
              <a:rPr lang="bs-Latn-BA" b="1" dirty="0"/>
              <a:t>                    7 radnih sastanaka,</a:t>
            </a:r>
          </a:p>
          <a:p>
            <a:pPr algn="just">
              <a:buFontTx/>
              <a:buChar char="-"/>
            </a:pPr>
            <a:r>
              <a:rPr lang="bs-Latn-BA" b="1" dirty="0"/>
              <a:t>Stručni tim bio aktivno uključen u pripremu Nacrta zakona o vodnim uslugama sa posebnim osvrtom na pitanja vezana za imovinu JKP i JLS, način njenog evidentiranja i knjiženja u poslovne knjige,</a:t>
            </a:r>
          </a:p>
          <a:p>
            <a:pPr algn="just">
              <a:buFontTx/>
              <a:buChar char="-"/>
            </a:pPr>
            <a:r>
              <a:rPr lang="bs-Latn-BA" b="1" dirty="0"/>
              <a:t>Analiziran uticaj 12 zakona na navedenu problematiku, kao i druga važeća regulativa (Međunarodni standardi finansijskog izvještavanja, Međunarodni računovodstveni standardi, uredbe, pravilnici, odluke, stručna mišljenja, tumačenja i slično),</a:t>
            </a:r>
          </a:p>
          <a:p>
            <a:pPr algn="just">
              <a:buFontTx/>
              <a:buChar char="-"/>
            </a:pPr>
            <a:r>
              <a:rPr lang="bs-Latn-BA" b="1" dirty="0"/>
              <a:t>Analiziranao 7 modela evidentiranja i knjiženja komunalne infrastrukture u poslovne knjige JKP,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E3639-8CB4-ABBD-44E5-1F4656FA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499412"/>
            <a:ext cx="7206809" cy="26894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142399" algn="l"/>
              </a:tabLst>
              <a:defRPr/>
            </a:pPr>
            <a:r>
              <a:rPr kumimoji="0" lang="bs-Latn-B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/>
                <a:ea typeface="Myriad Pro"/>
                <a:cs typeface="Myriad Pro"/>
              </a:rPr>
              <a:t>XXIII Skupština UPKP u FBIH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ED8B0-A619-98EC-B64D-266244411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1" y="6330840"/>
            <a:ext cx="924230" cy="4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11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5095D-A1C0-8000-F7D3-60CD9E543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B26E-D43B-20AF-1405-6CAEB4B62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600" b="1" i="1" dirty="0">
                <a:latin typeface="Myriad Pro"/>
                <a:ea typeface="Myriad Pro"/>
                <a:cs typeface="Myriad Pro"/>
              </a:rPr>
              <a:t>Prezentacija dosadašnjeg rada Stručnog tima za uknjižbu</a:t>
            </a:r>
            <a:br>
              <a:rPr lang="bs-Latn-BA" sz="1600" b="1" i="1" dirty="0">
                <a:latin typeface="Myriad Pro"/>
                <a:ea typeface="Myriad Pro"/>
                <a:cs typeface="Myriad Pro"/>
              </a:rPr>
            </a:br>
            <a:r>
              <a:rPr lang="bs-Latn-BA" sz="1600" b="1" i="1" dirty="0">
                <a:latin typeface="Myriad Pro"/>
                <a:ea typeface="Myriad Pro"/>
                <a:cs typeface="Myriad Pro"/>
              </a:rPr>
              <a:t>komunalne infrastrukture i planirane aktivnosti za 2025. godinu</a:t>
            </a:r>
            <a:endParaRPr lang="hr-HR" sz="16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BC5F382D-97D0-865E-C1E6-ED80942C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92" y="911547"/>
            <a:ext cx="7886700" cy="50008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bs-Latn-BA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 februaru 2024. godine Stručni tim predložio, a UO UPKP u FBiH usvojio Plan rada stručnog tima: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bs-Latn-B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Izrada dokumenta prijedloga zakonskih rješenja statusa imovine i njenog vođenja u poslovnim knjigama: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dokumenta podijeljena je na tri dijela: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Izradu dijela Analize zakonske regulative bitne za definiranje statusa komunalne infrastrukture ( obrada pojedinih zakonskih odredbi  na zakonsko rješavanje upisa objekata komunalne infrastrukture u poslovne knjige preduzeća ).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Izradu dijela Modeli upravljanja komunalnom infrastrukturom ( svi trenutni modeli upravljanja komunalnom infrastrukturom sa svojim prednostima i manama u odnosu na postojeću regulativu ).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A53010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Izradu dijela Upisa komunalne infrastrukture u poslovne knjige i obračun amortizacije  u JKP i JLS ( financijski dio, odnosno primjena zakonske regulative, međunarodnih standarda i financijski koraci prilikom korištenja svakog od modela).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53D45-8884-1164-B070-B6022EB2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499412"/>
            <a:ext cx="7206809" cy="26894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142399" algn="l"/>
              </a:tabLst>
              <a:defRPr/>
            </a:pPr>
            <a:r>
              <a:rPr kumimoji="0" lang="bs-Latn-B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/>
                <a:ea typeface="Myriad Pro"/>
                <a:cs typeface="Myriad Pro"/>
              </a:rPr>
              <a:t>XXIII Skupština UPKP u FBIH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28792-8E3B-DFFD-6ED6-6673593D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1" y="6330840"/>
            <a:ext cx="924230" cy="4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60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EE461-7E22-C90C-3375-F53DD3222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4B96D-707F-1773-FCCC-8D8A8995D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56" y="134471"/>
            <a:ext cx="7886700" cy="224117"/>
          </a:xfrm>
        </p:spPr>
        <p:txBody>
          <a:bodyPr>
            <a:no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tabLst>
                <a:tab pos="142399" algn="l"/>
              </a:tabLst>
            </a:pPr>
            <a:r>
              <a:rPr lang="bs-Latn-BA" sz="1600" b="1" i="1" dirty="0">
                <a:latin typeface="Myriad Pro"/>
                <a:ea typeface="Myriad Pro"/>
                <a:cs typeface="Myriad Pro"/>
              </a:rPr>
              <a:t>Prezentacija dosadašnjeg rada Stručnog tima za uknjižbu</a:t>
            </a:r>
            <a:br>
              <a:rPr lang="bs-Latn-BA" sz="1600" b="1" i="1" dirty="0">
                <a:latin typeface="Myriad Pro"/>
                <a:ea typeface="Myriad Pro"/>
                <a:cs typeface="Myriad Pro"/>
              </a:rPr>
            </a:br>
            <a:r>
              <a:rPr lang="bs-Latn-BA" sz="1600" b="1" i="1" dirty="0">
                <a:latin typeface="Myriad Pro"/>
                <a:ea typeface="Myriad Pro"/>
                <a:cs typeface="Myriad Pro"/>
              </a:rPr>
              <a:t>komunalne infrastrukture i planirane aktivnosti za 2025. godinu</a:t>
            </a:r>
            <a:endParaRPr lang="hr-HR" sz="16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99039DF1-C18E-48D8-2323-581F90F2C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92" y="911547"/>
            <a:ext cx="7886700" cy="5000880"/>
          </a:xfrm>
        </p:spPr>
        <p:txBody>
          <a:bodyPr/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lvl="0" indent="0" algn="just">
              <a:lnSpc>
                <a:spcPct val="107000"/>
              </a:lnSpc>
              <a:buNone/>
            </a:pPr>
            <a:r>
              <a:rPr lang="bs-Latn-B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Prezentacija dokumenta prijedloga zakonskih rješenja rješavanja statusa imovine i njenog vođenja u poslovnim knjigama: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 prilikom prezentacije dokumenta: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Dostavljanje dokumenta svim članicama Udruženja preduzeća komunalne privrede u Federaciji Bosne i Hercegovine na čitanje i komentare, odnosno prijedloge unapređenja dokumenta.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Prikupljanje komentara, odnosno prijedloga unapređenja dokumenta.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 komentara, odnosno prijedloga unapređenja dokumenta i ugradnja istih u dokument.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s-Latn-B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Finalizacija dokumenta u skladu sa prikupljenim komentarima, odnosno prijedlozima unapređenja dokumenta.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s-Latn-BA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7FAC4-9709-6F7C-9030-1F86EC9D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499412"/>
            <a:ext cx="7206809" cy="268941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142399" algn="l"/>
              </a:tabLst>
              <a:defRPr/>
            </a:pPr>
            <a:r>
              <a:rPr kumimoji="0" lang="bs-Latn-BA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yriad Pro"/>
                <a:ea typeface="Myriad Pro"/>
                <a:cs typeface="Myriad Pro"/>
              </a:rPr>
              <a:t>XXIII Skupština UPKP u FBIH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A93E4-3FC3-5F9F-A831-1F2C98CDC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1" y="6330840"/>
            <a:ext cx="924230" cy="4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10498</TotalTime>
  <Words>1094</Words>
  <Application>Microsoft Office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Myriad Pro</vt:lpstr>
      <vt:lpstr>Symbol</vt:lpstr>
      <vt:lpstr>Wingdings 3</vt:lpstr>
      <vt:lpstr>Wisp</vt:lpstr>
      <vt:lpstr>PowerPoint Presentation</vt:lpstr>
      <vt:lpstr>Prezentacija dosadašnjeg rada Stručnog tima za uknjižbu komunalne infrastrukture i planirane aktivnosti za 2025. godinu</vt:lpstr>
      <vt:lpstr>Prezentacija dosadašnjeg rada Stručnog tima za uknjižbu komunalne infrastrukture i planirane aktivnosti za 2025. godinu</vt:lpstr>
      <vt:lpstr>Prezentacija dosadašnjeg rada Stručnog tima za uknjižbu komunalne infrastrukture i planirane aktivnosti za 2025. godinu</vt:lpstr>
      <vt:lpstr>Prezentacija dosadašnjeg rada Stručnog tima za uknjižbu komunalne infrastrukture i planirane aktivnosti za 2025. godinu</vt:lpstr>
      <vt:lpstr>Prezentacija dosadašnjeg rada Stručnog tima za uknjižbu komunalne infrastrukture i planirane aktivnosti za 2025. godinu</vt:lpstr>
      <vt:lpstr>Prezentacija dosadašnjeg rada Stručnog tima za uknjižbu komunalne infrastrukture i planirane aktivnosti za 2025. godinu</vt:lpstr>
      <vt:lpstr>Prezentacija dosadašnjeg rada Stručnog tima za uknjižbu komunalne infrastrukture i planirane aktivnosti za 2025. godinu</vt:lpstr>
      <vt:lpstr>Prezentacija dosadašnjeg rada Stručnog tima za uknjižbu komunalne infrastrukture i planirane aktivnosti za 2025. godinu</vt:lpstr>
      <vt:lpstr>Prezentacija dosadašnjeg rada Stručnog tima za uknjižbu komunalne infrastrukture i planirane aktivnosti za 2025. godinu</vt:lpstr>
      <vt:lpstr>Hvala na pažnji!  </vt:lpstr>
    </vt:vector>
  </TitlesOfParts>
  <Company>UNDP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Alen Robovic</dc:creator>
  <cp:lastModifiedBy>Fuad Mesic</cp:lastModifiedBy>
  <cp:revision>127</cp:revision>
  <dcterms:created xsi:type="dcterms:W3CDTF">2022-11-21T09:53:43Z</dcterms:created>
  <dcterms:modified xsi:type="dcterms:W3CDTF">2024-12-11T22:09:51Z</dcterms:modified>
</cp:coreProperties>
</file>